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23"/>
  </p:notesMasterIdLst>
  <p:sldIdLst>
    <p:sldId id="347" r:id="rId3"/>
    <p:sldId id="350" r:id="rId4"/>
    <p:sldId id="296" r:id="rId5"/>
    <p:sldId id="345" r:id="rId6"/>
    <p:sldId id="351" r:id="rId7"/>
    <p:sldId id="352" r:id="rId8"/>
    <p:sldId id="353" r:id="rId9"/>
    <p:sldId id="346" r:id="rId10"/>
    <p:sldId id="354" r:id="rId11"/>
    <p:sldId id="363" r:id="rId12"/>
    <p:sldId id="355" r:id="rId13"/>
    <p:sldId id="356" r:id="rId14"/>
    <p:sldId id="357" r:id="rId15"/>
    <p:sldId id="358" r:id="rId16"/>
    <p:sldId id="359" r:id="rId17"/>
    <p:sldId id="360" r:id="rId18"/>
    <p:sldId id="364" r:id="rId19"/>
    <p:sldId id="361" r:id="rId20"/>
    <p:sldId id="362" r:id="rId21"/>
    <p:sldId id="349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3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测量液体和固体的密度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/>
              <p:cNvSpPr>
                <a:spLocks noChangeAspect="1"/>
              </p:cNvSpPr>
              <p:nvPr/>
            </p:nvSpPr>
            <p:spPr>
              <a:xfrm>
                <a:off x="381000" y="955395"/>
                <a:ext cx="11430000" cy="373063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sz="280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在配制盐水时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使用玻璃棒不断搅拌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使盐尽快溶于水。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如题图丁所示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指针右偏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故接下来应将平衡螺母向左调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直至天平平衡。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如图甲所示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物体和砝码放反了。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(4)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量筒中盐水的质量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m'=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168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g-128.6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g=40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量筒中盐水的体积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则配制的盐水的密度</a:t>
                </a: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盐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m:rPr>
                            <m:nor/>
                          </m:rPr>
                          <a:rPr lang="en-US" altLang="zh-CN" sz="2800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40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40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sSup>
                          <m:sSup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g/cm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(5)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盐没有完全溶解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盐的密度大于水的密度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所以盐沉在底部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倒入量筒中的基本是纯水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故测量的密度会偏小。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955395"/>
                <a:ext cx="11430000" cy="3730637"/>
              </a:xfrm>
              <a:prstGeom prst="rect">
                <a:avLst/>
              </a:prstGeom>
              <a:blipFill rotWithShape="0">
                <a:blip r:embed="rId2"/>
                <a:stretch>
                  <a:fillRect l="-1120" t="-490" b="-37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903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14345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测量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液体密度的误差分析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先测液体质量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再将烧杯中的液体全部倒入量筒中测其体积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烧杯上会沾有少量的液体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测出的体积会偏小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密度测量值会偏大。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先测液体体积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再将量筒中的液体全部倒入烧杯中测其质量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量筒上会沾有少量的液体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测出的质量会偏小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密度测量值会偏小。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92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309857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市面上流行的一款酸奶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具有奶香浓郁、滋味鲜美的特点。同学们用天平和量筒来测该酸奶的密度。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25MKG83.eps" descr="id:2147497557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882" r="72742"/>
          <a:stretch/>
        </p:blipFill>
        <p:spPr>
          <a:xfrm>
            <a:off x="5231523" y="1463763"/>
            <a:ext cx="1728953" cy="1774848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3267313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该实验的原理为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实验时先将天平放在水平桌面上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把游码移到标尺左端的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发现指针静止时如图甲所示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则应将平衡螺母向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使横梁水平平衡。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670738" y="3007722"/>
                <a:ext cx="931345" cy="8419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8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Microsoft Yi Baiti" panose="03000500000000000000" pitchFamily="66" charset="0"/>
                  </a:rPr>
                  <a:t>ρ</a:t>
                </a:r>
                <a:r>
                  <a:rPr lang="en-US" altLang="zh-CN" sz="2800" i="1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zh-CN" altLang="en-US" sz="2800" dirty="0" smtClean="0"/>
                  <a:t> </a:t>
                </a:r>
                <a:endParaRPr lang="zh-CN" altLang="en-US" sz="2800" dirty="0"/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0738" y="3007722"/>
                <a:ext cx="931345" cy="841962"/>
              </a:xfrm>
              <a:prstGeom prst="rect">
                <a:avLst/>
              </a:prstGeom>
              <a:blipFill rotWithShape="0">
                <a:blip r:embed="rId3"/>
                <a:stretch>
                  <a:fillRect l="-13072" b="-21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>
            <a:spLocks noChangeAspect="1"/>
          </p:cNvSpPr>
          <p:nvPr/>
        </p:nvSpPr>
        <p:spPr>
          <a:xfrm>
            <a:off x="9559633" y="3803252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零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刻度线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214096" y="4377345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5295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81522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调好天平后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同学们将适量的酸奶倒入烧杯中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测出烧杯和酸奶的总质量为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126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。然后将烧杯中的部分酸奶倒入量筒中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如图乙所示。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再把烧杯和剩余酸奶放在天平左盘中称量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当天平重新平衡时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所用砝码和游码在标尺上的位置如图丙所示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则烧杯和剩余酸奶的总质量为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25MKG83.eps" descr="id:2147497557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400"/>
          <a:stretch/>
        </p:blipFill>
        <p:spPr>
          <a:xfrm>
            <a:off x="3710152" y="3215888"/>
            <a:ext cx="4351282" cy="2644382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790904" y="2610979"/>
            <a:ext cx="902811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81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14338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182813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所测酸奶的密度为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实验后在整理器材时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细心的小聪发现量筒的外壁附有酸奶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与同学们交流得知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是在将烧杯中的酸奶倒入量筒时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酸奶滴落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在量筒的外壁上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因此所测得酸奶的密度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偏大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偏小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712779" y="1193323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12×10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07924" y="284689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偏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257687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76624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测量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固体的密度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小明在森林公园游玩时拾到一块漂亮的小石块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想通过测量密度鉴别小石块的材质。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25MKG84.eps" descr="id:214749757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57365" y="2226540"/>
            <a:ext cx="7180317" cy="3248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89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22465"/>
            <a:ext cx="11430000" cy="61952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将天平放在水平桌面上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游码移至标尺左端的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发现指针指向分度盘左侧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如图甲所示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小明应该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调节平衡螺母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直至指针指向分度盘中央的刻度线。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将小石块放在天平的左盘中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向右盘加减砝码后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仍无法调平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指针的位置如图甲所示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此时应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使天平横梁水平平衡。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天平平衡后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所用砝码的质量及游码在标尺上的位置如图乙所示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则小石块的质量为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测小石块的体积时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量筒中的水面如图丙所示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则小石块的体积为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密度为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因小石块具有吸水性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实验所测小石块的密度值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偏大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偏小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7780283" y="122465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零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刻度线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36544" y="680654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右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49414" y="2344103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移动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游码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036371" y="3479219"/>
            <a:ext cx="813043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54.4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123488" y="4567604"/>
            <a:ext cx="543739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432906" y="4567604"/>
            <a:ext cx="813043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2.72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419277" y="512763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偏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66418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" name="矩形 9"/>
              <p:cNvSpPr>
                <a:spLocks noChangeAspect="1"/>
              </p:cNvSpPr>
              <p:nvPr/>
            </p:nvSpPr>
            <p:spPr>
              <a:xfrm>
                <a:off x="381000" y="359982"/>
                <a:ext cx="11430000" cy="515269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sz="280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在调节天平时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应将游码移至标尺左端的零刻线处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指针指向分度盘左侧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说明左侧质量偏大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应将平衡螺母向右移动。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将小石块放在天平的左盘中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向右盘加减砝码后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仍无法调平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指针指向分度盘左侧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表明砝码质量小于小石块质量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所以此时应调节游码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使天平横梁水平平衡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en-US" altLang="zh-CN" sz="28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标尺的分度值为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小石块的质量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g+20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g+10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g+4.4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g=54.4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(4)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小石块的体积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mL-40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mL=20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mL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小石块的密度</a:t>
                </a: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54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sSup>
                          <m:sSup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72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g/cm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(5)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因小石块具有吸水性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会使测得的体积偏小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质量一定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实验所测小石块的密度值偏大。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359982"/>
                <a:ext cx="11430000" cy="5152693"/>
              </a:xfrm>
              <a:prstGeom prst="rect">
                <a:avLst/>
              </a:prstGeom>
              <a:blipFill rotWithShape="0">
                <a:blip r:embed="rId2"/>
                <a:stretch>
                  <a:fillRect l="-1120" t="-237" b="-4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1560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058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为了测量某种形状不规则的奇石的密度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小明与兴趣小组的同学相互配合进行如图所示的实验。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AW8QXR83.eps" descr="id:2147497578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647"/>
          <a:stretch/>
        </p:blipFill>
        <p:spPr>
          <a:xfrm>
            <a:off x="7358315" y="592521"/>
            <a:ext cx="2447838" cy="2121790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2696900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把天平放在水平桌面上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将游码移至标尺左端零刻度线处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调节横梁上的平衡螺母使天平横梁平衡。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图甲出现的错误是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在测量奇石质量时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小明依次将砝码放在天平的右盘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当他在右盘内加入最小的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砝码时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发现天平的指针静止在分度盘中线的右侧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则他接下来应该进行的操作是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028090" y="3823590"/>
            <a:ext cx="314701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直接用手拿取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砝码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316420" y="6008462"/>
            <a:ext cx="11430000" cy="6524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用镊子拿掉最小的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5 g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砝码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向右移动游码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使指针指在分度盘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中央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3649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325821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砝码的质量及游码在标尺上的位置如图乙所示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奇石放入液体中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根据两次量筒示数可知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测出奇石的密度是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。如果小明先测奇石的体积再测其质量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会导致实验结果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偏小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偏大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AW8QXR83.eps" descr="id:2147497578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745" t="14746"/>
          <a:stretch/>
        </p:blipFill>
        <p:spPr>
          <a:xfrm>
            <a:off x="3710151" y="2600033"/>
            <a:ext cx="3405351" cy="2678084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8127125" y="889548"/>
            <a:ext cx="902811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65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379373" y="142599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偏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031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558622993"/>
              </p:ext>
            </p:extLst>
          </p:nvPr>
        </p:nvGraphicFramePr>
        <p:xfrm>
          <a:off x="381000" y="1250446"/>
          <a:ext cx="1143000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4706007"/>
                <a:gridCol w="6723993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学会用量筒测量液体体积和不规则固体体积的方法。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科学探究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设计测量固体和液体密度的实验方案。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科学思维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会测出所给固体、液体的密度。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科学探究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25MKG11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90470" y="1717698"/>
            <a:ext cx="3578137" cy="3279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90460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测量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盐水的密度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实验思路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首先测出盐水的质量和体积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然后通过公式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就能计算出盐水的密度。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实验器材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天平、量筒、烧杯、盐水。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过程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在烧杯中倒入适量的盐水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将烧杯中的盐水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读出量筒中液体的体积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用天平测出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液体的密度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>
                <a:spLocks noChangeAspect="1"/>
              </p:cNvSpPr>
              <p:nvPr/>
            </p:nvSpPr>
            <p:spPr>
              <a:xfrm>
                <a:off x="9083566" y="1210453"/>
                <a:ext cx="931345" cy="8419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8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Microsoft Yi Baiti" panose="03000500000000000000" pitchFamily="66" charset="0"/>
                  </a:rPr>
                  <a:t>ρ</a:t>
                </a:r>
                <a:r>
                  <a:rPr lang="en-US" altLang="zh-CN" sz="2800" i="1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zh-CN" altLang="en-US" sz="2800" dirty="0" smtClean="0"/>
                  <a:t> </a:t>
                </a:r>
                <a:endParaRPr lang="zh-CN" altLang="en-US" sz="2800" dirty="0"/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3566" y="1210453"/>
                <a:ext cx="931345" cy="841962"/>
              </a:xfrm>
              <a:prstGeom prst="rect">
                <a:avLst/>
              </a:prstGeom>
              <a:blipFill rotWithShape="0">
                <a:blip r:embed="rId3"/>
                <a:stretch>
                  <a:fillRect l="-13072" b="-28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>
            <a:spLocks noChangeAspect="1"/>
          </p:cNvSpPr>
          <p:nvPr/>
        </p:nvSpPr>
        <p:spPr>
          <a:xfrm>
            <a:off x="5109860" y="3659501"/>
            <a:ext cx="565090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用天平测出盐水和烧杯的总质量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m</a:t>
            </a:r>
            <a:r>
              <a:rPr lang="en-US" altLang="zh-CN" sz="2800" baseline="-25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504822" y="4210371"/>
            <a:ext cx="314701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倒入量筒中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一部分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956034" y="4770009"/>
            <a:ext cx="457368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烧杯和剩余液体的总质量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m</a:t>
            </a:r>
            <a:r>
              <a:rPr lang="en-US" altLang="zh-CN" sz="2800" baseline="-25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 </a:t>
            </a:r>
            <a:endParaRPr lang="zh-CN" alt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/>
              <p:cNvSpPr>
                <a:spLocks noChangeAspect="1"/>
              </p:cNvSpPr>
              <p:nvPr/>
            </p:nvSpPr>
            <p:spPr>
              <a:xfrm>
                <a:off x="2755797" y="5133138"/>
                <a:ext cx="1692323" cy="8419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8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Microsoft Yi Baiti" panose="03000500000000000000" pitchFamily="66" charset="0"/>
                  </a:rPr>
                  <a:t>ρ</a:t>
                </a:r>
                <a:r>
                  <a:rPr lang="en-US" altLang="zh-CN" sz="2800" i="1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800" i="1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zh-CN" altLang="en-US" sz="2800" dirty="0" smtClean="0"/>
                  <a:t> </a:t>
                </a:r>
                <a:endParaRPr lang="zh-CN" altLang="en-US" sz="2800" dirty="0"/>
              </a:p>
            </p:txBody>
          </p:sp>
        </mc:Choice>
        <mc:Fallback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5797" y="5133138"/>
                <a:ext cx="1692323" cy="841962"/>
              </a:xfrm>
              <a:prstGeom prst="rect">
                <a:avLst/>
              </a:prstGeom>
              <a:blipFill rotWithShape="0">
                <a:blip r:embed="rId4"/>
                <a:stretch>
                  <a:fillRect l="-7194" b="-28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770795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微思考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测盐水密度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的实验中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先测盐水的体积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再将量筒中的盐水全部倒入烧杯中测其质量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对实验结果有何影响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2924701"/>
            <a:ext cx="11430000" cy="5937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提示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量筒上会沾有少量的液体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测出的质量会偏小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密度测量值会偏小。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1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77817"/>
            <a:ext cx="11430000" cy="5074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测量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小石块的密度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实验思路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测出不吸水的小石块的体积和质量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就可以利用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公式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得到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小石块的密度了。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实验器材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天平、量筒、水、细线、小石块。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实验过程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测出小石块的质量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在量筒中倒入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读出量筒的示数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将待测固体用细线拴住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盛水的量筒中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读出量筒的示数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固体的密度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>
                <a:spLocks noChangeAspect="1"/>
              </p:cNvSpPr>
              <p:nvPr/>
            </p:nvSpPr>
            <p:spPr>
              <a:xfrm>
                <a:off x="10292255" y="714916"/>
                <a:ext cx="931345" cy="8419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800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</a:rPr>
                  <a:t>ρ</a:t>
                </a:r>
                <a:r>
                  <a:rPr lang="en-US" altLang="zh-CN" sz="2800" i="1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zh-CN" altLang="en-US" sz="2800" dirty="0" smtClean="0"/>
                  <a:t> </a:t>
                </a:r>
                <a:endParaRPr lang="zh-CN" altLang="en-US" sz="2800" dirty="0"/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92255" y="714916"/>
                <a:ext cx="931345" cy="841962"/>
              </a:xfrm>
              <a:prstGeom prst="rect">
                <a:avLst/>
              </a:prstGeom>
              <a:blipFill rotWithShape="0">
                <a:blip r:embed="rId2"/>
                <a:stretch>
                  <a:fillRect l="-13072" b="-28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>
            <a:spLocks noChangeAspect="1"/>
          </p:cNvSpPr>
          <p:nvPr/>
        </p:nvSpPr>
        <p:spPr>
          <a:xfrm>
            <a:off x="1642242" y="314118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天平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124200" y="3709881"/>
            <a:ext cx="171072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适量的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797814" y="426531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浸入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/>
              <p:cNvSpPr>
                <a:spLocks noChangeAspect="1"/>
              </p:cNvSpPr>
              <p:nvPr/>
            </p:nvSpPr>
            <p:spPr>
              <a:xfrm>
                <a:off x="3481552" y="4474503"/>
                <a:ext cx="1145763" cy="9081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800" i="1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2800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 </a:t>
                </a:r>
                <a:r>
                  <a:rPr lang="en-US" altLang="zh-CN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 </a:t>
                </a:r>
                <a:endParaRPr lang="zh-CN" altLang="en-US" sz="2800" dirty="0"/>
              </a:p>
            </p:txBody>
          </p:sp>
        </mc:Choice>
        <mc:Fallback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1552" y="4474503"/>
                <a:ext cx="1145763" cy="9081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628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728754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微思考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测小石块密度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的实验中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先测小石块的体积再测质量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对实验结果有何影响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2882660"/>
            <a:ext cx="11430000" cy="5937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提示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小石块上会沾有水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测出的质量会偏大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密度测量值会偏大。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396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79950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测量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液体的密度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学习密度的测量后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小张在家利用自购的物理实验箱进行了测量盐水密度的实验。他从实验箱中选用了托盘天平、量筒和烧杯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从厨房取了食盐和水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实验步骤如下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4" name="25MKG82.eps" descr="id:214749753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3312804"/>
            <a:ext cx="4924629" cy="2521108"/>
          </a:xfrm>
          <a:prstGeom prst="rect">
            <a:avLst/>
          </a:prstGeom>
        </p:spPr>
      </p:pic>
      <p:pic>
        <p:nvPicPr>
          <p:cNvPr id="15" name="AW8QXR80.eps" descr="id:2147497543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70791" y="4044919"/>
            <a:ext cx="5372577" cy="1788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8991"/>
            <a:ext cx="11430000" cy="6755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在配制盐水时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为了使盐尽快溶于水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还需要再添加的玻璃器材是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将托盘天平放在水平桌面上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将游码调到标尺左端的零刻度线处后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发现指针静止时偏转如图丁所示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接下来他应该将平衡螺母向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直至天平平衡。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在正常情况下测量盐水和烧杯的总质量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时的操作如图甲所示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他在实验操作中明显的错误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改正错误后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再测烧杯和盐水的总质量为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168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将烧杯中的盐水倒出一部分在量筒中如图乙所示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并测出剩余盐水和烧杯的质量如图丙所示。则他配制的盐水的密度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盐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造成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中的结论与实际不符的最主要的原因是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endParaRPr lang="en-US" altLang="zh-CN" sz="2800" i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622737" y="585789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玻璃棒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966435" y="1704084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522492" y="3364670"/>
            <a:ext cx="314701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物体和砝码放反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了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219428" y="5015638"/>
            <a:ext cx="36420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060004" y="5565408"/>
            <a:ext cx="350608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盐没有完全溶解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沉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81000" y="6121434"/>
            <a:ext cx="8443337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底部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倒入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量筒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中的基本是纯水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故测量的密度会偏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45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342</TotalTime>
  <Words>1223</Words>
  <Application>Microsoft Office PowerPoint</Application>
  <PresentationFormat>宽屏</PresentationFormat>
  <Paragraphs>109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8" baseType="lpstr">
      <vt:lpstr>NEU-BZ-S92</vt:lpstr>
      <vt:lpstr>方正兰亭中黑_GBK</vt:lpstr>
      <vt:lpstr>方正书宋_GBK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Cambria Math</vt:lpstr>
      <vt:lpstr>Microsoft Yi Baiti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44</cp:revision>
  <dcterms:created xsi:type="dcterms:W3CDTF">2021-07-19T03:09:34Z</dcterms:created>
  <dcterms:modified xsi:type="dcterms:W3CDTF">2025-09-22T08:39:18Z</dcterms:modified>
</cp:coreProperties>
</file>